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86" r:id="rId4"/>
    <p:sldId id="258" r:id="rId5"/>
    <p:sldId id="287" r:id="rId6"/>
    <p:sldId id="285" r:id="rId7"/>
    <p:sldId id="288" r:id="rId8"/>
    <p:sldId id="297" r:id="rId9"/>
    <p:sldId id="295" r:id="rId10"/>
    <p:sldId id="294" r:id="rId11"/>
    <p:sldId id="300" r:id="rId12"/>
    <p:sldId id="293" r:id="rId13"/>
    <p:sldId id="301" r:id="rId14"/>
    <p:sldId id="289" r:id="rId15"/>
    <p:sldId id="290" r:id="rId16"/>
    <p:sldId id="298" r:id="rId17"/>
    <p:sldId id="291" r:id="rId18"/>
    <p:sldId id="292" r:id="rId19"/>
    <p:sldId id="299" r:id="rId20"/>
    <p:sldId id="283" r:id="rId21"/>
    <p:sldId id="282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1488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3817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469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1693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358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29193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05121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1724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56963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2996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f29ae8076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3f29ae8076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36257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f29ae8076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3f29ae8076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0923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8439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3077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184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3672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3934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825" y="5847377"/>
            <a:ext cx="2221279" cy="82709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859575" y="1122375"/>
            <a:ext cx="105393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5400"/>
            </a:pPr>
            <a:r>
              <a:rPr lang="pt-BR" sz="5400" b="1" dirty="0"/>
              <a:t>O DBA Moderno e Automatizado</a:t>
            </a:r>
            <a:endParaRPr sz="5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1524000" y="4289979"/>
            <a:ext cx="9144000" cy="1130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30"/>
              <a:buFont typeface="Arial"/>
              <a:buNone/>
            </a:pPr>
            <a:r>
              <a:rPr lang="pt-BR" sz="333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Dirceu Resende</a:t>
            </a:r>
            <a:endParaRPr dirty="0"/>
          </a:p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None/>
            </a:pPr>
            <a:r>
              <a:rPr lang="pt-BR" sz="185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Microsoft Data Platform </a:t>
            </a:r>
            <a:r>
              <a:rPr lang="pt-BR" sz="1850" dirty="0"/>
              <a:t>MVP</a:t>
            </a:r>
            <a:r>
              <a:rPr lang="pt-BR" sz="185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| MCSE Data Management &amp; </a:t>
            </a:r>
            <a:r>
              <a:rPr lang="pt-BR" sz="185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Analytics</a:t>
            </a:r>
            <a:endParaRPr sz="18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None/>
            </a:pPr>
            <a:r>
              <a:rPr lang="pt-BR" sz="185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https://www.dirceuresende.com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825" y="5847377"/>
            <a:ext cx="2221279" cy="82709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97" cy="850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l">
              <a:buClr>
                <a:srgbClr val="1567B8"/>
              </a:buClr>
              <a:buSzPts val="5400"/>
            </a:pPr>
            <a:r>
              <a:rPr lang="pt-BR" sz="5400" dirty="0">
                <a:solidFill>
                  <a:srgbClr val="1567B8"/>
                </a:solidFill>
              </a:rPr>
              <a:t>O QUE FAZ O DBA 2.0 ?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3120BB1-4641-4DFC-BA9D-E0A9BC807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39" y="1695635"/>
            <a:ext cx="10942322" cy="333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096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825" y="5847377"/>
            <a:ext cx="2221279" cy="82709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97" cy="850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l">
              <a:buClr>
                <a:srgbClr val="1567B8"/>
              </a:buClr>
              <a:buSzPts val="5400"/>
            </a:pPr>
            <a:r>
              <a:rPr lang="pt-BR" sz="5400" dirty="0">
                <a:solidFill>
                  <a:srgbClr val="1567B8"/>
                </a:solidFill>
              </a:rPr>
              <a:t>O QUE FAZ O DBA 2.0 ?</a:t>
            </a:r>
            <a:endParaRPr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94D8D8B-8334-4041-969B-4A5548BE2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847" y="1254054"/>
            <a:ext cx="11621401" cy="560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22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825" y="5847377"/>
            <a:ext cx="2221279" cy="82709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97" cy="850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l">
              <a:buClr>
                <a:srgbClr val="1567B8"/>
              </a:buClr>
              <a:buSzPts val="5400"/>
            </a:pPr>
            <a:r>
              <a:rPr lang="pt-BR" sz="5400" dirty="0">
                <a:solidFill>
                  <a:srgbClr val="1567B8"/>
                </a:solidFill>
              </a:rPr>
              <a:t>O QUE FAZ O DBA 2.0 ?</a:t>
            </a:r>
            <a:endParaRPr dirty="0"/>
          </a:p>
        </p:txBody>
      </p:sp>
      <p:pic>
        <p:nvPicPr>
          <p:cNvPr id="5122" name="Picture 2" descr="Resultado de imagem para sql monitor">
            <a:extLst>
              <a:ext uri="{FF2B5EF4-FFF2-40B4-BE49-F238E27FC236}">
                <a16:creationId xmlns:a16="http://schemas.microsoft.com/office/drawing/2014/main" id="{5CF740C2-31E5-4E0A-9BF2-15F8DE69D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78" y="1254054"/>
            <a:ext cx="10393071" cy="550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651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825" y="5847377"/>
            <a:ext cx="2221279" cy="82709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97" cy="850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l">
              <a:buClr>
                <a:srgbClr val="1567B8"/>
              </a:buClr>
              <a:buSzPts val="5400"/>
            </a:pPr>
            <a:r>
              <a:rPr lang="pt-BR" sz="5400" dirty="0">
                <a:solidFill>
                  <a:srgbClr val="1567B8"/>
                </a:solidFill>
              </a:rPr>
              <a:t>O QUE FAZ O DBA 2.0 ?</a:t>
            </a:r>
            <a:endParaRPr dirty="0"/>
          </a:p>
        </p:txBody>
      </p:sp>
      <p:pic>
        <p:nvPicPr>
          <p:cNvPr id="18434" name="Picture 2" descr="Resultado de imagem para apex sql monitor">
            <a:extLst>
              <a:ext uri="{FF2B5EF4-FFF2-40B4-BE49-F238E27FC236}">
                <a16:creationId xmlns:a16="http://schemas.microsoft.com/office/drawing/2014/main" id="{4032A650-71FC-434C-A7CF-623C0DA4D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25503"/>
            <a:ext cx="6239204" cy="327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Resultado de imagem para apex sql monitor">
            <a:extLst>
              <a:ext uri="{FF2B5EF4-FFF2-40B4-BE49-F238E27FC236}">
                <a16:creationId xmlns:a16="http://schemas.microsoft.com/office/drawing/2014/main" id="{A0846FE1-C3F0-4878-8882-3372B899D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403" y="2105405"/>
            <a:ext cx="5877598" cy="313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269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825" y="5847377"/>
            <a:ext cx="2221279" cy="82709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97" cy="850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l">
              <a:buClr>
                <a:srgbClr val="1567B8"/>
              </a:buClr>
              <a:buSzPts val="5400"/>
            </a:pPr>
            <a:r>
              <a:rPr lang="pt-BR" sz="5400" dirty="0">
                <a:solidFill>
                  <a:srgbClr val="1567B8"/>
                </a:solidFill>
              </a:rPr>
              <a:t>O QUE FAZ O DBA 2.0 ?</a:t>
            </a:r>
            <a:endParaRPr dirty="0"/>
          </a:p>
        </p:txBody>
      </p:sp>
      <p:pic>
        <p:nvPicPr>
          <p:cNvPr id="8194" name="Picture 2" descr="Resultado de imagem para sql monitor">
            <a:extLst>
              <a:ext uri="{FF2B5EF4-FFF2-40B4-BE49-F238E27FC236}">
                <a16:creationId xmlns:a16="http://schemas.microsoft.com/office/drawing/2014/main" id="{050BF670-CA02-4DEE-AB95-81283F5B7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896" y="1254054"/>
            <a:ext cx="9188388" cy="560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788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825" y="5847377"/>
            <a:ext cx="2221279" cy="82709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97" cy="850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l">
              <a:buClr>
                <a:srgbClr val="1567B8"/>
              </a:buClr>
              <a:buSzPts val="5400"/>
            </a:pPr>
            <a:r>
              <a:rPr lang="pt-BR" sz="5400" dirty="0">
                <a:solidFill>
                  <a:srgbClr val="1567B8"/>
                </a:solidFill>
              </a:rPr>
              <a:t>O QUE FAZ O DBA 2.0 ?</a:t>
            </a:r>
            <a:endParaRPr dirty="0"/>
          </a:p>
        </p:txBody>
      </p:sp>
      <p:pic>
        <p:nvPicPr>
          <p:cNvPr id="9218" name="Picture 2" descr="Resultado de imagem para sql server alerts">
            <a:extLst>
              <a:ext uri="{FF2B5EF4-FFF2-40B4-BE49-F238E27FC236}">
                <a16:creationId xmlns:a16="http://schemas.microsoft.com/office/drawing/2014/main" id="{E5730FB5-6DB0-4A64-9221-B63CB2C78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74" y="1254054"/>
            <a:ext cx="8972273" cy="560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790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825" y="5847377"/>
            <a:ext cx="2221279" cy="82709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97" cy="850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l">
              <a:buClr>
                <a:srgbClr val="1567B8"/>
              </a:buClr>
              <a:buSzPts val="5400"/>
            </a:pPr>
            <a:r>
              <a:rPr lang="pt-BR" sz="5400" dirty="0">
                <a:solidFill>
                  <a:srgbClr val="1567B8"/>
                </a:solidFill>
              </a:rPr>
              <a:t>O QUE FAZ O DBA 2.0 ?</a:t>
            </a:r>
            <a:endParaRPr dirty="0"/>
          </a:p>
        </p:txBody>
      </p:sp>
      <p:pic>
        <p:nvPicPr>
          <p:cNvPr id="12290" name="Picture 2" descr="http://www.dirceuresende.com/wp-content/uploads/2017/02/SQL-Server-Como-fazer-uma-integra%C3%A7%C3%A3o-do-banco-de-dados-com-o-Telegram-e-enviar-mensagens-utilizando-o-CLR-C-7.png">
            <a:extLst>
              <a:ext uri="{FF2B5EF4-FFF2-40B4-BE49-F238E27FC236}">
                <a16:creationId xmlns:a16="http://schemas.microsoft.com/office/drawing/2014/main" id="{138DCDB5-81EA-4E2B-BAC0-4629E04B6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736" y="1727461"/>
            <a:ext cx="5143175" cy="447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FC1F26BA-082B-4383-BE29-BBD0A59FBF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6673" y="748629"/>
            <a:ext cx="2842554" cy="592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33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825" y="5847377"/>
            <a:ext cx="2221279" cy="82709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97" cy="850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l">
              <a:buClr>
                <a:srgbClr val="1567B8"/>
              </a:buClr>
              <a:buSzPts val="5400"/>
            </a:pPr>
            <a:r>
              <a:rPr lang="pt-BR" sz="5400" dirty="0">
                <a:solidFill>
                  <a:srgbClr val="1567B8"/>
                </a:solidFill>
              </a:rPr>
              <a:t>O QUE FAZ O DBA 2.0 ?</a:t>
            </a:r>
            <a:endParaRPr dirty="0"/>
          </a:p>
        </p:txBody>
      </p:sp>
      <p:pic>
        <p:nvPicPr>
          <p:cNvPr id="10242" name="Picture 2" descr="Resultado de imagem para azure database replication">
            <a:extLst>
              <a:ext uri="{FF2B5EF4-FFF2-40B4-BE49-F238E27FC236}">
                <a16:creationId xmlns:a16="http://schemas.microsoft.com/office/drawing/2014/main" id="{1B9801DC-9820-424F-9AAF-6E86FB1AC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0528"/>
            <a:ext cx="5960658" cy="551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523ED6CB-626D-4510-AECD-AB64BD3956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861" y="1686757"/>
            <a:ext cx="6053237" cy="379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5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825" y="5847377"/>
            <a:ext cx="2221279" cy="82709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97" cy="850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l">
              <a:buClr>
                <a:srgbClr val="1567B8"/>
              </a:buClr>
              <a:buSzPts val="5400"/>
            </a:pPr>
            <a:r>
              <a:rPr lang="pt-BR" sz="5400" dirty="0">
                <a:solidFill>
                  <a:srgbClr val="1567B8"/>
                </a:solidFill>
              </a:rPr>
              <a:t>O QUE FAZ O DBA 2.0 ?</a:t>
            </a:r>
            <a:endParaRPr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6CE1060-A674-4ED0-8D83-EF4DA5C00F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478" y="1254054"/>
            <a:ext cx="10333610" cy="559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31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825" y="5847377"/>
            <a:ext cx="2221279" cy="82709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97" cy="850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l">
              <a:buClr>
                <a:srgbClr val="1567B8"/>
              </a:buClr>
              <a:buSzPts val="5400"/>
            </a:pPr>
            <a:r>
              <a:rPr lang="pt-BR" sz="5400" dirty="0">
                <a:solidFill>
                  <a:srgbClr val="1567B8"/>
                </a:solidFill>
              </a:rPr>
              <a:t>O QUE FAZ O DBA 2.0 ?</a:t>
            </a:r>
            <a:endParaRPr dirty="0"/>
          </a:p>
        </p:txBody>
      </p:sp>
      <p:pic>
        <p:nvPicPr>
          <p:cNvPr id="11266" name="Picture 2" descr="Resultado de imagem para dbatools">
            <a:extLst>
              <a:ext uri="{FF2B5EF4-FFF2-40B4-BE49-F238E27FC236}">
                <a16:creationId xmlns:a16="http://schemas.microsoft.com/office/drawing/2014/main" id="{CD0FF295-22BA-456B-B228-871696C31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966" y="1370752"/>
            <a:ext cx="6136112" cy="530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Resultado de imagem para dbatools">
            <a:extLst>
              <a:ext uri="{FF2B5EF4-FFF2-40B4-BE49-F238E27FC236}">
                <a16:creationId xmlns:a16="http://schemas.microsoft.com/office/drawing/2014/main" id="{3DF797B1-E068-45BF-BE42-1C89CEC6D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25" y="2493382"/>
            <a:ext cx="4994466" cy="280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685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825" y="5847377"/>
            <a:ext cx="2221279" cy="82709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7072231" cy="850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67B8"/>
              </a:buClr>
              <a:buSzPts val="5400"/>
              <a:buFont typeface="Calibri"/>
              <a:buNone/>
            </a:pPr>
            <a:r>
              <a:rPr lang="pt-BR" sz="5400" b="0" i="0" u="none" strike="noStrike" cap="none">
                <a:solidFill>
                  <a:srgbClr val="1567B8"/>
                </a:solidFill>
                <a:latin typeface="Calibri"/>
                <a:ea typeface="Calibri"/>
                <a:cs typeface="Calibri"/>
                <a:sym typeface="Calibri"/>
              </a:rPr>
              <a:t>SELECT @@VERSION</a:t>
            </a:r>
            <a:endParaRPr/>
          </a:p>
        </p:txBody>
      </p:sp>
      <p:sp>
        <p:nvSpPr>
          <p:cNvPr id="93" name="Google Shape;93;p14"/>
          <p:cNvSpPr txBox="1"/>
          <p:nvPr/>
        </p:nvSpPr>
        <p:spPr>
          <a:xfrm>
            <a:off x="352578" y="1182800"/>
            <a:ext cx="11566566" cy="3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Paixão por programação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Formação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Experiência profissional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SQL Server ES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Certificações</a:t>
            </a:r>
            <a:endParaRPr sz="2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pt-BR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Microsoft Data Platform MVP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799449B-474B-4AA6-BD81-390A7AB3AD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8405" y="1582474"/>
            <a:ext cx="28575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8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67B8"/>
              </a:buClr>
              <a:buSzPts val="5400"/>
              <a:buFont typeface="Calibri"/>
              <a:buNone/>
            </a:pPr>
            <a:r>
              <a:rPr lang="pt-BR" sz="5400" dirty="0">
                <a:solidFill>
                  <a:srgbClr val="1567B8"/>
                </a:solidFill>
              </a:rPr>
              <a:t>DEMO</a:t>
            </a:r>
            <a:endParaRPr dirty="0"/>
          </a:p>
        </p:txBody>
      </p:sp>
      <p:pic>
        <p:nvPicPr>
          <p:cNvPr id="1028" name="Picture 4" descr="Fabricio FranÃ§a Lima">
            <a:extLst>
              <a:ext uri="{FF2B5EF4-FFF2-40B4-BE49-F238E27FC236}">
                <a16:creationId xmlns:a16="http://schemas.microsoft.com/office/drawing/2014/main" id="{0C9A7DAD-A01D-4E41-83FE-A112B4791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086" y="1443038"/>
            <a:ext cx="33623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Resultado de imagem para caio amante">
            <a:extLst>
              <a:ext uri="{FF2B5EF4-FFF2-40B4-BE49-F238E27FC236}">
                <a16:creationId xmlns:a16="http://schemas.microsoft.com/office/drawing/2014/main" id="{87536093-3F0A-4A50-8D94-0B716AB8E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257" y="1443038"/>
            <a:ext cx="3366217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Resultado de imagem para fabiano amorim">
            <a:extLst>
              <a:ext uri="{FF2B5EF4-FFF2-40B4-BE49-F238E27FC236}">
                <a16:creationId xmlns:a16="http://schemas.microsoft.com/office/drawing/2014/main" id="{A8C23425-EF80-44AF-B70C-E60A9E9A0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520" y="1443038"/>
            <a:ext cx="33623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768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825" y="5847377"/>
            <a:ext cx="2221276" cy="827096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9"/>
          <p:cNvSpPr txBox="1">
            <a:spLocks noGrp="1"/>
          </p:cNvSpPr>
          <p:nvPr>
            <p:ph type="ctrTitle"/>
          </p:nvPr>
        </p:nvSpPr>
        <p:spPr>
          <a:xfrm>
            <a:off x="859575" y="1122375"/>
            <a:ext cx="105393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5400"/>
            </a:pPr>
            <a:r>
              <a:rPr lang="pt-BR" sz="5400" b="1" dirty="0"/>
              <a:t>O DBA Moderno e Automatizado</a:t>
            </a:r>
            <a:endParaRPr sz="5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39"/>
          <p:cNvSpPr txBox="1">
            <a:spLocks noGrp="1"/>
          </p:cNvSpPr>
          <p:nvPr>
            <p:ph type="subTitle" idx="1"/>
          </p:nvPr>
        </p:nvSpPr>
        <p:spPr>
          <a:xfrm>
            <a:off x="1524000" y="4289979"/>
            <a:ext cx="9144000" cy="11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30"/>
              <a:buFont typeface="Arial"/>
              <a:buNone/>
            </a:pPr>
            <a:r>
              <a:rPr lang="pt-BR" sz="333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Dirceu Resende</a:t>
            </a:r>
            <a:endParaRPr dirty="0"/>
          </a:p>
          <a:p>
            <a:pPr marL="0" lvl="0" indent="0">
              <a:lnSpc>
                <a:spcPct val="70000"/>
              </a:lnSpc>
              <a:buSzPts val="1850"/>
            </a:pPr>
            <a:r>
              <a:rPr lang="pt-BR" sz="1850" dirty="0"/>
              <a:t>Microsoft Data Platform MVP </a:t>
            </a:r>
            <a:r>
              <a:rPr lang="pt-BR" sz="185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 MCSE Data Management &amp; </a:t>
            </a:r>
            <a:r>
              <a:rPr lang="pt-BR" sz="185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Analytics</a:t>
            </a:r>
            <a:endParaRPr sz="18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None/>
            </a:pPr>
            <a:r>
              <a:rPr lang="pt-BR" sz="185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https://www.dirceuresende.com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825" y="5847377"/>
            <a:ext cx="2221279" cy="82709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97" cy="850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67B8"/>
              </a:buClr>
              <a:buSzPts val="5400"/>
              <a:buFont typeface="Calibri"/>
              <a:buNone/>
            </a:pPr>
            <a:r>
              <a:rPr lang="pt-BR" sz="5400" dirty="0">
                <a:solidFill>
                  <a:srgbClr val="1567B8"/>
                </a:solidFill>
              </a:rPr>
              <a:t>QUAL A SUA VISÃO SOBRE O DBA?</a:t>
            </a:r>
            <a:endParaRPr dirty="0"/>
          </a:p>
        </p:txBody>
      </p:sp>
      <p:pic>
        <p:nvPicPr>
          <p:cNvPr id="4098" name="Picture 2" descr="Resultado de imagem para homem das cavernas">
            <a:extLst>
              <a:ext uri="{FF2B5EF4-FFF2-40B4-BE49-F238E27FC236}">
                <a16:creationId xmlns:a16="http://schemas.microsoft.com/office/drawing/2014/main" id="{E73310C2-939A-49ED-9A7A-6841EECEE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36" y="1714500"/>
            <a:ext cx="300037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m para guerreiro">
            <a:extLst>
              <a:ext uri="{FF2B5EF4-FFF2-40B4-BE49-F238E27FC236}">
                <a16:creationId xmlns:a16="http://schemas.microsoft.com/office/drawing/2014/main" id="{F7E5C377-4DCF-409D-9DE2-A1A545D28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381" y="17145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sultado de imagem para soldado">
            <a:extLst>
              <a:ext uri="{FF2B5EF4-FFF2-40B4-BE49-F238E27FC236}">
                <a16:creationId xmlns:a16="http://schemas.microsoft.com/office/drawing/2014/main" id="{75C62561-9A88-4897-9019-B49911C9F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430" y="2191675"/>
            <a:ext cx="4257462" cy="247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293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825" y="5847377"/>
            <a:ext cx="2221279" cy="82709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97" cy="850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67B8"/>
              </a:buClr>
              <a:buSzPts val="5400"/>
              <a:buFont typeface="Calibri"/>
              <a:buNone/>
            </a:pPr>
            <a:r>
              <a:rPr lang="pt-BR" sz="5400" dirty="0">
                <a:solidFill>
                  <a:srgbClr val="1567B8"/>
                </a:solidFill>
              </a:rPr>
              <a:t>QUEM É O DBA “RAÍZ” ?</a:t>
            </a:r>
            <a:endParaRPr dirty="0"/>
          </a:p>
        </p:txBody>
      </p:sp>
      <p:sp>
        <p:nvSpPr>
          <p:cNvPr id="10" name="Google Shape;120;p15">
            <a:extLst>
              <a:ext uri="{FF2B5EF4-FFF2-40B4-BE49-F238E27FC236}">
                <a16:creationId xmlns:a16="http://schemas.microsoft.com/office/drawing/2014/main" id="{6587823D-A16F-476B-936A-24F0BC90B8BE}"/>
              </a:ext>
            </a:extLst>
          </p:cNvPr>
          <p:cNvSpPr txBox="1"/>
          <p:nvPr/>
        </p:nvSpPr>
        <p:spPr>
          <a:xfrm>
            <a:off x="233825" y="1254054"/>
            <a:ext cx="11724350" cy="4427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Amantes da “tela preta”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Escovação de bits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Comandos decorados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Cada DBA tinha “seus scripts”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Profundo conhecedor de infraestrutura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Responsabilidades e impactos relativamente baixos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Conhecimento baseado em experiências pessoais e/ou da equipe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Desenvolvedor x DBA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825" y="5847377"/>
            <a:ext cx="2221279" cy="82709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97" cy="850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67B8"/>
              </a:buClr>
              <a:buSzPts val="5400"/>
              <a:buFont typeface="Calibri"/>
              <a:buNone/>
            </a:pPr>
            <a:r>
              <a:rPr lang="pt-BR" sz="5400" dirty="0">
                <a:solidFill>
                  <a:srgbClr val="1567B8"/>
                </a:solidFill>
              </a:rPr>
              <a:t>QUEM É O DBA 2.0 ?</a:t>
            </a:r>
            <a:endParaRPr dirty="0"/>
          </a:p>
        </p:txBody>
      </p:sp>
      <p:sp>
        <p:nvSpPr>
          <p:cNvPr id="10" name="Google Shape;120;p15">
            <a:extLst>
              <a:ext uri="{FF2B5EF4-FFF2-40B4-BE49-F238E27FC236}">
                <a16:creationId xmlns:a16="http://schemas.microsoft.com/office/drawing/2014/main" id="{6587823D-A16F-476B-936A-24F0BC90B8BE}"/>
              </a:ext>
            </a:extLst>
          </p:cNvPr>
          <p:cNvSpPr txBox="1"/>
          <p:nvPr/>
        </p:nvSpPr>
        <p:spPr>
          <a:xfrm>
            <a:off x="233825" y="1094253"/>
            <a:ext cx="11724350" cy="4685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Responsável por manter vários bancos de dados, sempre disponíveis</a:t>
            </a: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Garantir a consistência dos dados</a:t>
            </a: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Restringir o acesso não autorizado aos dados</a:t>
            </a: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Prover meios de alta disponibilidade e redundância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Criar soluções de backup para casos de desastres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Monitoramento do ambiente para se antecipar à falhas e situações incomuns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Performance </a:t>
            </a:r>
            <a:r>
              <a:rPr lang="pt-BR" sz="1800" dirty="0" err="1"/>
              <a:t>Tuning</a:t>
            </a:r>
            <a:endParaRPr lang="pt-BR" sz="18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Suporte às equipes de desenvolvimento e BI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Peça fundamental para implementação da cultura de </a:t>
            </a:r>
            <a:r>
              <a:rPr lang="pt-BR" sz="1800" dirty="0" err="1"/>
              <a:t>DevOps</a:t>
            </a:r>
            <a:r>
              <a:rPr lang="pt-BR" sz="1800" dirty="0"/>
              <a:t> (Automação de Release)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Compartilha conhecimentos e experiências, participa de eventos, faz networking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Aprendeu linguagens de programação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230605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825" y="5847377"/>
            <a:ext cx="2221279" cy="82709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97" cy="850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l">
              <a:buClr>
                <a:srgbClr val="1567B8"/>
              </a:buClr>
              <a:buSzPts val="5400"/>
            </a:pPr>
            <a:r>
              <a:rPr lang="pt-BR" sz="5400" dirty="0">
                <a:solidFill>
                  <a:srgbClr val="1567B8"/>
                </a:solidFill>
              </a:rPr>
              <a:t>O QUE FAZ O DBA 2.0 ?</a:t>
            </a:r>
            <a:endParaRPr dirty="0"/>
          </a:p>
        </p:txBody>
      </p:sp>
      <p:pic>
        <p:nvPicPr>
          <p:cNvPr id="2050" name="Picture 2" descr="Resultado de imagem para dba picture">
            <a:extLst>
              <a:ext uri="{FF2B5EF4-FFF2-40B4-BE49-F238E27FC236}">
                <a16:creationId xmlns:a16="http://schemas.microsoft.com/office/drawing/2014/main" id="{220A1C84-E221-4F5A-9612-B29A3B96A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149" y="1215871"/>
            <a:ext cx="7866330" cy="564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925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825" y="5847377"/>
            <a:ext cx="2221279" cy="82709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97" cy="850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l">
              <a:buClr>
                <a:srgbClr val="1567B8"/>
              </a:buClr>
              <a:buSzPts val="5400"/>
            </a:pPr>
            <a:r>
              <a:rPr lang="pt-BR" sz="5400" dirty="0">
                <a:solidFill>
                  <a:srgbClr val="1567B8"/>
                </a:solidFill>
              </a:rPr>
              <a:t>O QUE FAZ O DBA 2.0 ?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F8442CE-B96E-4756-9F64-57538A871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26404"/>
            <a:ext cx="12192000" cy="513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86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825" y="5847377"/>
            <a:ext cx="2221279" cy="82709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97" cy="850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l">
              <a:buClr>
                <a:srgbClr val="1567B8"/>
              </a:buClr>
              <a:buSzPts val="5400"/>
            </a:pPr>
            <a:r>
              <a:rPr lang="pt-BR" sz="5400" dirty="0">
                <a:solidFill>
                  <a:srgbClr val="1567B8"/>
                </a:solidFill>
              </a:rPr>
              <a:t>O QUE FAZ O DBA 2.0 ?</a:t>
            </a:r>
            <a:endParaRPr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B1179B1-60DD-46D5-B739-17CFDF0A5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33826"/>
            <a:ext cx="12192000" cy="512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13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825" y="5847377"/>
            <a:ext cx="2221279" cy="82709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97" cy="850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l">
              <a:buClr>
                <a:srgbClr val="1567B8"/>
              </a:buClr>
              <a:buSzPts val="5400"/>
            </a:pPr>
            <a:r>
              <a:rPr lang="pt-BR" sz="5400" dirty="0">
                <a:solidFill>
                  <a:srgbClr val="1567B8"/>
                </a:solidFill>
              </a:rPr>
              <a:t>O QUE FAZ O DBA 2.0 ?</a:t>
            </a:r>
            <a:endParaRPr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F7D636B-3949-44D2-96A2-7997F39EF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67" y="1209664"/>
            <a:ext cx="11958175" cy="564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948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5912</TotalTime>
  <Words>311</Words>
  <Application>Microsoft Office PowerPoint</Application>
  <PresentationFormat>Widescreen</PresentationFormat>
  <Paragraphs>52</Paragraphs>
  <Slides>21</Slides>
  <Notes>21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4" baseType="lpstr">
      <vt:lpstr>Arial</vt:lpstr>
      <vt:lpstr>Calibri</vt:lpstr>
      <vt:lpstr>Tema do Office</vt:lpstr>
      <vt:lpstr>O DBA Moderno e Automatizado</vt:lpstr>
      <vt:lpstr>SELECT @@VERSION</vt:lpstr>
      <vt:lpstr>QUAL A SUA VISÃO SOBRE O DBA?</vt:lpstr>
      <vt:lpstr>QUEM É O DBA “RAÍZ” ?</vt:lpstr>
      <vt:lpstr>QUEM É O DBA 2.0 ?</vt:lpstr>
      <vt:lpstr>O QUE FAZ O DBA 2.0 ?</vt:lpstr>
      <vt:lpstr>O QUE FAZ O DBA 2.0 ?</vt:lpstr>
      <vt:lpstr>O QUE FAZ O DBA 2.0 ?</vt:lpstr>
      <vt:lpstr>O QUE FAZ O DBA 2.0 ?</vt:lpstr>
      <vt:lpstr>O QUE FAZ O DBA 2.0 ?</vt:lpstr>
      <vt:lpstr>O QUE FAZ O DBA 2.0 ?</vt:lpstr>
      <vt:lpstr>O QUE FAZ O DBA 2.0 ?</vt:lpstr>
      <vt:lpstr>O QUE FAZ O DBA 2.0 ?</vt:lpstr>
      <vt:lpstr>O QUE FAZ O DBA 2.0 ?</vt:lpstr>
      <vt:lpstr>O QUE FAZ O DBA 2.0 ?</vt:lpstr>
      <vt:lpstr>O QUE FAZ O DBA 2.0 ?</vt:lpstr>
      <vt:lpstr>O QUE FAZ O DBA 2.0 ?</vt:lpstr>
      <vt:lpstr>O QUE FAZ O DBA 2.0 ?</vt:lpstr>
      <vt:lpstr>O QUE FAZ O DBA 2.0 ?</vt:lpstr>
      <vt:lpstr>DEMO</vt:lpstr>
      <vt:lpstr>O DBA Moderno e Automatizado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vs Reporting Services: Quem é melhor?</dc:title>
  <cp:lastModifiedBy>Dirceu Resende</cp:lastModifiedBy>
  <cp:revision>20</cp:revision>
  <dcterms:modified xsi:type="dcterms:W3CDTF">2018-10-16T20:47:36Z</dcterms:modified>
</cp:coreProperties>
</file>